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C27083E9-7D20-40FB-8F35-A4E247A9B857}">
  <a:tblStyle styleId="{C27083E9-7D20-40FB-8F35-A4E247A9B857}" styleName="Table_0"/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7" name="Shape 12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1" name="Shape 18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Shape 1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3" name="Shape 13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9" name="Shape 13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5" name="Shape 14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1" name="Shape 15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7" name="Shape 15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3" name="Shape 16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9" name="Shape 16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5" name="Shape 17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58" name="Shape 58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ctr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ctr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ctr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ctr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ctr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ctr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ctr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ctr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ctr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0" type="dt"/>
          </p:nvPr>
        </p:nvSpPr>
        <p:spPr>
          <a:xfrm>
            <a:off x="6286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3028950" y="4767262"/>
            <a:ext cx="308610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64579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628650" y="273843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28650" y="1369218"/>
            <a:ext cx="7886699" cy="326350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5207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636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65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94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8900" lvl="5" marL="18923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8900" lvl="6" marL="22352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8900" lvl="7" marL="25781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8900" lvl="8" marL="29210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6286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028950" y="4767262"/>
            <a:ext cx="308610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64579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623887" y="1282303"/>
            <a:ext cx="7886699" cy="2139552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23887" y="3442097"/>
            <a:ext cx="7886699" cy="112514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6286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028950" y="4767262"/>
            <a:ext cx="308610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4579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628650" y="273843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28650" y="1369218"/>
            <a:ext cx="3886200" cy="326350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5207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636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65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94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8900" lvl="5" marL="18923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8900" lvl="6" marL="22352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8900" lvl="7" marL="25781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8900" lvl="8" marL="29210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2" type="body"/>
          </p:nvPr>
        </p:nvSpPr>
        <p:spPr>
          <a:xfrm>
            <a:off x="4629150" y="1369218"/>
            <a:ext cx="3886200" cy="326350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5207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636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65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94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8900" lvl="5" marL="18923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8900" lvl="6" marL="22352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8900" lvl="7" marL="25781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8900" lvl="8" marL="29210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0" type="dt"/>
          </p:nvPr>
        </p:nvSpPr>
        <p:spPr>
          <a:xfrm>
            <a:off x="6286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1" type="ftr"/>
          </p:nvPr>
        </p:nvSpPr>
        <p:spPr>
          <a:xfrm>
            <a:off x="3028950" y="4767262"/>
            <a:ext cx="308610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2" type="sldNum"/>
          </p:nvPr>
        </p:nvSpPr>
        <p:spPr>
          <a:xfrm>
            <a:off x="64579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629840" y="273843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29840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2" type="body"/>
          </p:nvPr>
        </p:nvSpPr>
        <p:spPr>
          <a:xfrm>
            <a:off x="629840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5207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636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65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94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8900" lvl="5" marL="18923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8900" lvl="6" marL="22352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8900" lvl="7" marL="25781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8900" lvl="8" marL="29210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3" type="body"/>
          </p:nvPr>
        </p:nvSpPr>
        <p:spPr>
          <a:xfrm>
            <a:off x="4629150" y="1260872"/>
            <a:ext cx="388739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4" type="body"/>
          </p:nvPr>
        </p:nvSpPr>
        <p:spPr>
          <a:xfrm>
            <a:off x="4629150" y="1878806"/>
            <a:ext cx="388739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5207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636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65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94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8900" lvl="5" marL="18923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8900" lvl="6" marL="22352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8900" lvl="7" marL="25781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8900" lvl="8" marL="29210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0" type="dt"/>
          </p:nvPr>
        </p:nvSpPr>
        <p:spPr>
          <a:xfrm>
            <a:off x="6286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1" type="ftr"/>
          </p:nvPr>
        </p:nvSpPr>
        <p:spPr>
          <a:xfrm>
            <a:off x="3028950" y="4767262"/>
            <a:ext cx="308610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2" type="sldNum"/>
          </p:nvPr>
        </p:nvSpPr>
        <p:spPr>
          <a:xfrm>
            <a:off x="64579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628650" y="273843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92" name="Shape 92"/>
          <p:cNvSpPr txBox="1"/>
          <p:nvPr>
            <p:ph idx="10" type="dt"/>
          </p:nvPr>
        </p:nvSpPr>
        <p:spPr>
          <a:xfrm>
            <a:off x="6286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1" type="ftr"/>
          </p:nvPr>
        </p:nvSpPr>
        <p:spPr>
          <a:xfrm>
            <a:off x="3028950" y="4767262"/>
            <a:ext cx="308610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64579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idx="10" type="dt"/>
          </p:nvPr>
        </p:nvSpPr>
        <p:spPr>
          <a:xfrm>
            <a:off x="6286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1" type="ftr"/>
          </p:nvPr>
        </p:nvSpPr>
        <p:spPr>
          <a:xfrm>
            <a:off x="3028950" y="4767262"/>
            <a:ext cx="308610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2" type="sldNum"/>
          </p:nvPr>
        </p:nvSpPr>
        <p:spPr>
          <a:xfrm>
            <a:off x="64579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629840" y="342900"/>
            <a:ext cx="2949177" cy="1200149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3887390" y="740568"/>
            <a:ext cx="4629149" cy="365521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25400" lvl="0" marL="177800" marR="0" rtl="0" algn="l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5207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3500" lvl="2" marL="8636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76200" lvl="3" marL="12065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76200" lvl="4" marL="15494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76200" lvl="5" marL="18923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76200" lvl="6" marL="22352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76200" lvl="7" marL="25781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76200" lvl="8" marL="29210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2" type="body"/>
          </p:nvPr>
        </p:nvSpPr>
        <p:spPr>
          <a:xfrm>
            <a:off x="629840" y="1543050"/>
            <a:ext cx="2949177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10" type="dt"/>
          </p:nvPr>
        </p:nvSpPr>
        <p:spPr>
          <a:xfrm>
            <a:off x="6286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11" type="ftr"/>
          </p:nvPr>
        </p:nvSpPr>
        <p:spPr>
          <a:xfrm>
            <a:off x="3028950" y="4767262"/>
            <a:ext cx="308610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Shape 105"/>
          <p:cNvSpPr txBox="1"/>
          <p:nvPr>
            <p:ph idx="12" type="sldNum"/>
          </p:nvPr>
        </p:nvSpPr>
        <p:spPr>
          <a:xfrm>
            <a:off x="64579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629840" y="342900"/>
            <a:ext cx="2949177" cy="1200149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08" name="Shape 108"/>
          <p:cNvSpPr/>
          <p:nvPr>
            <p:ph idx="2" type="pic"/>
          </p:nvPr>
        </p:nvSpPr>
        <p:spPr>
          <a:xfrm>
            <a:off x="3887390" y="740568"/>
            <a:ext cx="4629149" cy="365521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45833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5238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61111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29840" y="1543050"/>
            <a:ext cx="2949177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10" type="dt"/>
          </p:nvPr>
        </p:nvSpPr>
        <p:spPr>
          <a:xfrm>
            <a:off x="6286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1" type="ftr"/>
          </p:nvPr>
        </p:nvSpPr>
        <p:spPr>
          <a:xfrm>
            <a:off x="3028950" y="4767262"/>
            <a:ext cx="308610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Shape 112"/>
          <p:cNvSpPr txBox="1"/>
          <p:nvPr>
            <p:ph idx="12" type="sldNum"/>
          </p:nvPr>
        </p:nvSpPr>
        <p:spPr>
          <a:xfrm>
            <a:off x="64579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628650" y="273843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 rot="5400000">
            <a:off x="2940248" y="-942379"/>
            <a:ext cx="3263503" cy="78866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5207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636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65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94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8900" lvl="5" marL="18923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8900" lvl="6" marL="22352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8900" lvl="7" marL="25781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8900" lvl="8" marL="29210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10" type="dt"/>
          </p:nvPr>
        </p:nvSpPr>
        <p:spPr>
          <a:xfrm>
            <a:off x="6286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1" type="ftr"/>
          </p:nvPr>
        </p:nvSpPr>
        <p:spPr>
          <a:xfrm>
            <a:off x="3028950" y="4767262"/>
            <a:ext cx="308610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12" type="sldNum"/>
          </p:nvPr>
        </p:nvSpPr>
        <p:spPr>
          <a:xfrm>
            <a:off x="64579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 rot="5400000">
            <a:off x="5350073" y="1467445"/>
            <a:ext cx="4358878" cy="197167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 rot="5400000">
            <a:off x="1349573" y="-447079"/>
            <a:ext cx="4358878" cy="580072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5207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636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65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94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8900" lvl="5" marL="18923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8900" lvl="6" marL="22352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8900" lvl="7" marL="25781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8900" lvl="8" marL="29210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Shape 122"/>
          <p:cNvSpPr txBox="1"/>
          <p:nvPr>
            <p:ph idx="10" type="dt"/>
          </p:nvPr>
        </p:nvSpPr>
        <p:spPr>
          <a:xfrm>
            <a:off x="6286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Shape 123"/>
          <p:cNvSpPr txBox="1"/>
          <p:nvPr>
            <p:ph idx="11" type="ftr"/>
          </p:nvPr>
        </p:nvSpPr>
        <p:spPr>
          <a:xfrm>
            <a:off x="3028950" y="4767262"/>
            <a:ext cx="308610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Shape 124"/>
          <p:cNvSpPr txBox="1"/>
          <p:nvPr>
            <p:ph idx="12" type="sldNum"/>
          </p:nvPr>
        </p:nvSpPr>
        <p:spPr>
          <a:xfrm>
            <a:off x="64579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628650" y="273843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33333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SzPct val="78571"/>
              <a:buNone/>
              <a:defRPr sz="1400"/>
            </a:lvl2pPr>
            <a:lvl3pPr indent="0" lvl="2">
              <a:spcBef>
                <a:spcPts val="0"/>
              </a:spcBef>
              <a:buSzPct val="78571"/>
              <a:buNone/>
              <a:defRPr sz="1400"/>
            </a:lvl3pPr>
            <a:lvl4pPr indent="0" lvl="3">
              <a:spcBef>
                <a:spcPts val="0"/>
              </a:spcBef>
              <a:buSzPct val="78571"/>
              <a:buNone/>
              <a:defRPr sz="1400"/>
            </a:lvl4pPr>
            <a:lvl5pPr indent="0" lvl="4">
              <a:spcBef>
                <a:spcPts val="0"/>
              </a:spcBef>
              <a:buSzPct val="78571"/>
              <a:buNone/>
              <a:defRPr sz="1400"/>
            </a:lvl5pPr>
            <a:lvl6pPr indent="0" lvl="5">
              <a:spcBef>
                <a:spcPts val="0"/>
              </a:spcBef>
              <a:buSzPct val="78571"/>
              <a:buNone/>
              <a:defRPr sz="1400"/>
            </a:lvl6pPr>
            <a:lvl7pPr indent="0" lvl="6">
              <a:spcBef>
                <a:spcPts val="0"/>
              </a:spcBef>
              <a:buSzPct val="78571"/>
              <a:buNone/>
              <a:defRPr sz="1400"/>
            </a:lvl7pPr>
            <a:lvl8pPr indent="0" lvl="7">
              <a:spcBef>
                <a:spcPts val="0"/>
              </a:spcBef>
              <a:buSzPct val="78571"/>
              <a:buNone/>
              <a:defRPr sz="1400"/>
            </a:lvl8pPr>
            <a:lvl9pPr indent="0" lvl="8">
              <a:spcBef>
                <a:spcPts val="0"/>
              </a:spcBef>
              <a:buSzPct val="78571"/>
              <a:buNone/>
              <a:defRPr sz="1400"/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28650" y="1369218"/>
            <a:ext cx="7886699" cy="326350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5207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636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65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94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8900" lvl="5" marL="18923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8900" lvl="6" marL="22352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8900" lvl="7" marL="25781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8900" lvl="8" marL="29210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>
            <a:off x="6286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SzPct val="122222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3028950" y="4767262"/>
            <a:ext cx="308610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ctr">
              <a:spcBef>
                <a:spcPts val="0"/>
              </a:spcBef>
              <a:buSzPct val="122222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6457950" y="4767262"/>
            <a:ext cx="20573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github.com/GroundMeteor/db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rIns="68575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/>
              <a:t>Mobile</a:t>
            </a:r>
            <a:r>
              <a:rPr b="0" i="0" lang="en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Survey</a:t>
            </a:r>
          </a:p>
        </p:txBody>
      </p:sp>
      <p:sp>
        <p:nvSpPr>
          <p:cNvPr id="130" name="Shape 130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Mobile survey platform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type="title"/>
          </p:nvPr>
        </p:nvSpPr>
        <p:spPr>
          <a:xfrm>
            <a:off x="628650" y="273843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User Experience</a:t>
            </a:r>
          </a:p>
        </p:txBody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628650" y="1369218"/>
            <a:ext cx="7886699" cy="32635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-177800" lvl="0" marL="1778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Completed Surveys are archived on the device in read only mode</a:t>
            </a:r>
          </a:p>
          <a:p>
            <a:pPr indent="-17145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 completed in-survey parts are also archived</a:t>
            </a:r>
          </a:p>
          <a:p>
            <a:pPr indent="-17780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User can send survey admin message</a:t>
            </a:r>
          </a:p>
          <a:p>
            <a:pPr indent="-17780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Survey List View</a:t>
            </a:r>
          </a:p>
          <a:p>
            <a:pPr indent="-17145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Simple list view of Surveys User is invited too. Has Accept button on right</a:t>
            </a:r>
          </a:p>
          <a:p>
            <a:pPr indent="-184150" lvl="2" marL="8636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http://ionicframework.com/docs/components/#list</a:t>
            </a:r>
          </a:p>
          <a:p>
            <a:pPr indent="-177800" lvl="0" marL="177800" marR="0" rtl="0" algn="l">
              <a:lnSpc>
                <a:spcPct val="7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type="title"/>
          </p:nvPr>
        </p:nvSpPr>
        <p:spPr>
          <a:xfrm>
            <a:off x="628650" y="273843"/>
            <a:ext cx="7886700" cy="9942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/>
              <a:t>User Experience</a:t>
            </a:r>
          </a:p>
        </p:txBody>
      </p:sp>
      <p:sp>
        <p:nvSpPr>
          <p:cNvPr id="190" name="Shape 190"/>
          <p:cNvSpPr txBox="1"/>
          <p:nvPr>
            <p:ph idx="1" type="body"/>
          </p:nvPr>
        </p:nvSpPr>
        <p:spPr>
          <a:xfrm>
            <a:off x="628650" y="1369218"/>
            <a:ext cx="7886700" cy="32634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0" lvl="0" rtl="0">
              <a:lnSpc>
                <a:spcPct val="70000"/>
              </a:lnSpc>
              <a:spcBef>
                <a:spcPts val="0"/>
              </a:spcBef>
              <a:buSzPct val="100000"/>
            </a:pPr>
            <a:r>
              <a:rPr lang="en" sz="1800"/>
              <a:t>Survey Details View</a:t>
            </a:r>
          </a:p>
          <a:p>
            <a:pPr indent="349250" lvl="1" rtl="0">
              <a:lnSpc>
                <a:spcPct val="70000"/>
              </a:lnSpc>
              <a:spcBef>
                <a:spcPts val="0"/>
              </a:spcBef>
              <a:buSzPct val="100000"/>
            </a:pPr>
            <a:r>
              <a:rPr lang="en" sz="1500"/>
              <a:t>Past survey ‘parts’ are Ionic-Cards that are swipable </a:t>
            </a:r>
          </a:p>
          <a:p>
            <a:pPr indent="679450" lvl="2" rtl="0">
              <a:lnSpc>
                <a:spcPct val="70000"/>
              </a:lnSpc>
              <a:spcBef>
                <a:spcPts val="0"/>
              </a:spcBef>
              <a:buSzPct val="100000"/>
            </a:pPr>
            <a:r>
              <a:rPr lang="en" sz="1300"/>
              <a:t>http://ionicframework.com/docs/components/#cards</a:t>
            </a:r>
          </a:p>
          <a:p>
            <a:pPr indent="349250" lvl="1" rtl="0">
              <a:lnSpc>
                <a:spcPct val="70000"/>
              </a:lnSpc>
              <a:spcBef>
                <a:spcPts val="0"/>
              </a:spcBef>
              <a:buSzPct val="100000"/>
            </a:pPr>
            <a:r>
              <a:rPr lang="en" sz="1500"/>
              <a:t>Can’t swipe forward to ‘new’ survey part until current survey part is complete and next survey part is triggered - (Optional config by Admin)</a:t>
            </a:r>
          </a:p>
          <a:p>
            <a:pPr indent="349250" lvl="1" rtl="0">
              <a:lnSpc>
                <a:spcPct val="70000"/>
              </a:lnSpc>
              <a:spcBef>
                <a:spcPts val="0"/>
              </a:spcBef>
              <a:buSzPct val="100000"/>
            </a:pPr>
            <a:r>
              <a:rPr lang="en" sz="1500"/>
              <a:t>Survey details view has footer that has messages tab where you can switch view to message survey Admin, or see other survey details</a:t>
            </a:r>
          </a:p>
          <a:p>
            <a:pPr indent="679450" lvl="2">
              <a:lnSpc>
                <a:spcPct val="70000"/>
              </a:lnSpc>
              <a:spcBef>
                <a:spcPts val="0"/>
              </a:spcBef>
              <a:buSzPct val="100000"/>
            </a:pPr>
            <a:r>
              <a:rPr lang="en" sz="1300"/>
              <a:t>http://ionicframework.com/docs/components/#footer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5" name="Shape 195"/>
          <p:cNvGraphicFramePr/>
          <p:nvPr/>
        </p:nvGraphicFramePr>
        <p:xfrm>
          <a:off x="152400" y="107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{C27083E9-7D20-40FB-8F35-A4E247A9B857}</a:tableStyleId>
              </a:tblPr>
              <a:tblGrid>
                <a:gridCol w="2171550"/>
                <a:gridCol w="2223550"/>
                <a:gridCol w="1924475"/>
                <a:gridCol w="2158525"/>
              </a:tblGrid>
              <a:tr h="29852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100"/>
                        <a:t>Variable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100"/>
                        <a:t>Frequency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100"/>
                        <a:t>Data description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100"/>
                        <a:t>Passive or Active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5072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Location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When available, or for location based reminders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GPS coordinates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Passive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6837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Weather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Computed by backend on demand after survey finished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Temperature, percentage chance of rain, all weather info returned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Passive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3062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Date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System time on survey piece completion, or periodic time based reminders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DD/MM/YYYY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Passive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10368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Current Activity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3x daily on weekdays, 5x daily on weekends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Response – open ended or selection based on pre-loaded options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Active, requires alarm or notification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6837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Length of current activity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3x daily on weekdays, 5x daily on weekends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Pre-loaded options – choose one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Active, requires alarm or notification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6837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Tick count person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3x daily on weekdays, 5x daily on weekends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Pre-loaded options – choose one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Active, requires alarm or notification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6837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Tick count pet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3x daily on weekdays, 5x daily on weekends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Pre-loaded options – choose one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Active, requires alarm or notification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6837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Retrospective list of activities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1x evening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Pre-loaded options - Select all that apply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Active, requires alarm or notification</a:t>
                      </a: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idx="1" type="body"/>
          </p:nvPr>
        </p:nvSpPr>
        <p:spPr>
          <a:xfrm>
            <a:off x="628650" y="1369218"/>
            <a:ext cx="7886700" cy="32634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Start with a survey to assess general behavioral and spatial patterns throughout the day?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Other important variables for tick research: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Pet ownership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Bicycle ownership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Garden yes/no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Lawn yes/no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Woods yes/no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628650" y="273843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Mobile first experience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137675" y="1369225"/>
            <a:ext cx="8803800" cy="35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-171450" lvl="0" marL="177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Dashboard for managing forms and surveys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Surveys are simple for initial release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V1 - 5 part question sections. No skip logic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/>
              <a:t>V1 Venmo or easy pay system?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V2 – Configurable length surveys with skip logic</a:t>
            </a: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Dashboard survey results can be integrated and combined with other data sources based on location, time survey taken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Weather – V1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Air Quality – V</a:t>
            </a:r>
            <a:r>
              <a:rPr lang="en"/>
              <a:t>2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Other configurable data sources – V2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/>
              <a:t>Traffic V2</a:t>
            </a: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628650" y="273843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Mobile first experience 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628650" y="1369218"/>
            <a:ext cx="7886699" cy="32635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-171450" lvl="0" marL="177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V1 – Always connected mobile experience.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Meteor + React + Ionic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Meteor pub/sub model for pushing data</a:t>
            </a: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V2 – Offline support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Take survey, sync results.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Look at local offline support in something like </a:t>
            </a:r>
            <a:r>
              <a:rPr b="0" i="0" lang="en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https://github.com/GroundMeteor/db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Sync conflicts are based on ‘last one wins’ model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x="628650" y="273843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Question Input Types - Designed in We</a:t>
            </a:r>
            <a:r>
              <a:rPr lang="en"/>
              <a:t>b App</a:t>
            </a:r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628650" y="1369218"/>
            <a:ext cx="7886699" cy="32635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-171450" lvl="0" marL="177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Multiple Choice</a:t>
            </a: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Checkboxes</a:t>
            </a: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Dropdown</a:t>
            </a: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Date and DateTime</a:t>
            </a: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Text input, short and </a:t>
            </a:r>
            <a:r>
              <a:rPr lang="en"/>
              <a:t>long form option</a:t>
            </a: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Photo or [video</a:t>
            </a:r>
            <a:r>
              <a:rPr lang="en"/>
              <a:t> (v2)]</a:t>
            </a: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</a:t>
            </a:r>
            <a:r>
              <a:rPr lang="en"/>
              <a:t>kert</a:t>
            </a: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scale (e.g. Pick from 1 to </a:t>
            </a:r>
            <a:r>
              <a:rPr lang="en"/>
              <a:t>9</a:t>
            </a: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how are you feeling today)</a:t>
            </a: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628650" y="273843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Admin WebApp Workflow - Survey Parts</a:t>
            </a:r>
          </a:p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628650" y="1369218"/>
            <a:ext cx="7886699" cy="32635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-171450" lvl="0" marL="177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Admin creates survey parts with valid non-skip logic question types</a:t>
            </a: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Entire survey can be multi-part, spanning many days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Each part is 5 simple questions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Each part can be triggered by configurable events</a:t>
            </a:r>
          </a:p>
          <a:p>
            <a:pPr indent="-171450" lvl="2" marL="863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GPS location geo fence location</a:t>
            </a:r>
          </a:p>
          <a:p>
            <a:pPr indent="-177800" lvl="3" marL="12065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V1 – GPS enabled parts can be completed whenever geo-fence triggered</a:t>
            </a:r>
          </a:p>
          <a:p>
            <a:pPr indent="-177800" lvl="3" marL="12065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V2 – Figure out how to serialized GPS parts</a:t>
            </a:r>
          </a:p>
          <a:p>
            <a:pPr indent="-177800" lvl="3" marL="12065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/>
              <a:t>PDOP (meters) v1</a:t>
            </a:r>
          </a:p>
          <a:p>
            <a:pPr indent="-171450" lvl="2" marL="863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Specific date/time</a:t>
            </a:r>
          </a:p>
          <a:p>
            <a:pPr indent="-177800" lvl="3" marL="12065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Relative interval after last part, or absolute times</a:t>
            </a:r>
          </a:p>
          <a:p>
            <a:pPr indent="-177800" lvl="3" marL="12065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allows for serial completion of parts</a:t>
            </a:r>
          </a:p>
          <a:p>
            <a:pPr indent="-171450" lvl="2" marL="863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V2 – Other part triggers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628650" y="273843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Admin Workflow - Users</a:t>
            </a:r>
          </a:p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628650" y="1369218"/>
            <a:ext cx="7886699" cy="32635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-171450" lvl="0" marL="177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Unique survey code and link is generated on survey creation</a:t>
            </a: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Admin adds users to survey with email addresses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V1 - ForgeRock OpenAM authentication 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V1 - If email address is not associated with an account, one is created automatically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V1 - If the user is new, signup code emailed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V1 - Type ahead for Email/Profiles already in system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V1 – Admins can create private/local groups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V2 – Support for CSV upload of email addresses and public groups</a:t>
            </a: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628650" y="273843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Admin Workflow - Users</a:t>
            </a:r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628650" y="1369218"/>
            <a:ext cx="7886699" cy="32635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-171450" lvl="0" marL="177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Link is emailed or text to each user or downloads from app s</a:t>
            </a:r>
            <a:r>
              <a:rPr lang="en"/>
              <a:t>tore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iTunes/Google Play link to download app</a:t>
            </a: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User enters signup code in app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User completes their profile</a:t>
            </a:r>
            <a:r>
              <a:rPr lang="en"/>
              <a:t>, Name, Gender, Age, telephone, race, income, education, address?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User sees links to surveys they are invited too 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 is self provisioning based on surveys they are invited too</a:t>
            </a: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User accepts survey to participate 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 requests access to location services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628650" y="273843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Admin Workflow - Users</a:t>
            </a:r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628650" y="1369218"/>
            <a:ext cx="7886699" cy="32635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-171450" lvl="0" marL="177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Admin can see some User statistics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”New” user </a:t>
            </a:r>
          </a:p>
          <a:p>
            <a:pPr indent="-171450" lvl="2" marL="863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Sees that user has been emailed signup code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Existing user </a:t>
            </a:r>
          </a:p>
          <a:p>
            <a:pPr indent="-171450" lvl="2" marL="863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User has successfully used signup code and exists in system</a:t>
            </a:r>
          </a:p>
          <a:p>
            <a:pPr indent="-171450" lvl="2" marL="863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Admin sees survey progress and results from this User that current admin has assigned to User. 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Admin can send read-only messages to one or many Users via internal mechanism in app. Banner type informational message.</a:t>
            </a: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Admin can create a personal group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assign survey to group</a:t>
            </a: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type="title"/>
          </p:nvPr>
        </p:nvSpPr>
        <p:spPr>
          <a:xfrm>
            <a:off x="628650" y="273843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User Experience</a:t>
            </a:r>
          </a:p>
        </p:txBody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628650" y="1369218"/>
            <a:ext cx="7886699" cy="32635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-171450" lvl="0" marL="177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Push notification enabled</a:t>
            </a: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Location Services enabled</a:t>
            </a: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Access to camera hardware via Cordova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Camera photos are stored in S3 via new REST endpoint</a:t>
            </a: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Link is stored in Mongo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